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7"/>
  </p:notesMasterIdLst>
  <p:sldIdLst>
    <p:sldId id="256" r:id="rId2"/>
    <p:sldId id="257" r:id="rId3"/>
    <p:sldId id="258" r:id="rId4"/>
    <p:sldId id="259" r:id="rId5"/>
    <p:sldId id="261" r:id="rId6"/>
    <p:sldId id="263" r:id="rId7"/>
    <p:sldId id="264" r:id="rId8"/>
    <p:sldId id="267" r:id="rId9"/>
    <p:sldId id="268" r:id="rId10"/>
    <p:sldId id="269" r:id="rId11"/>
    <p:sldId id="262" r:id="rId12"/>
    <p:sldId id="270" r:id="rId13"/>
    <p:sldId id="271" r:id="rId14"/>
    <p:sldId id="266" r:id="rId15"/>
    <p:sldId id="26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79CBFF-A326-C244-958E-7ECDE9614BF7}" type="datetimeFigureOut">
              <a:rPr lang="en-US" smtClean="0"/>
              <a:t>9/1/19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D841D2-7D08-B044-BE89-77E013DF7C30}" type="slidenum">
              <a:rPr lang="en-US" smtClean="0"/>
              <a:t>‹#›</a:t>
            </a:fld>
            <a:endParaRPr lang="en-US"/>
          </a:p>
        </p:txBody>
      </p:sp>
    </p:spTree>
    <p:extLst>
      <p:ext uri="{BB962C8B-B14F-4D97-AF65-F5344CB8AC3E}">
        <p14:creationId xmlns:p14="http://schemas.microsoft.com/office/powerpoint/2010/main" val="2829162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841D2-7D08-B044-BE89-77E013DF7C30}" type="slidenum">
              <a:rPr lang="en-US" smtClean="0"/>
              <a:t>1</a:t>
            </a:fld>
            <a:endParaRPr lang="en-US"/>
          </a:p>
        </p:txBody>
      </p:sp>
    </p:spTree>
    <p:extLst>
      <p:ext uri="{BB962C8B-B14F-4D97-AF65-F5344CB8AC3E}">
        <p14:creationId xmlns:p14="http://schemas.microsoft.com/office/powerpoint/2010/main" val="38782179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9/1/19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95557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9/1/19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5450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9/1/19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96681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9/1/19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05334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9/1/19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83985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9/1/19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49054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9/1/19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97532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9/1/19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11707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9/1/19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71250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9/1/19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505020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9/1/19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33903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9/1/19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49121385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3C4E00D-12AE-4555-B335-75A7479570B0}"/>
              </a:ext>
            </a:extLst>
          </p:cNvPr>
          <p:cNvPicPr>
            <a:picLocks noChangeAspect="1"/>
          </p:cNvPicPr>
          <p:nvPr/>
        </p:nvPicPr>
        <p:blipFill rotWithShape="1">
          <a:blip r:embed="rId3"/>
          <a:srcRect t="15730"/>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C0A9578-7A01-CB48-AA34-B5A45D66A904}"/>
              </a:ext>
            </a:extLst>
          </p:cNvPr>
          <p:cNvSpPr>
            <a:spLocks noGrp="1"/>
          </p:cNvSpPr>
          <p:nvPr>
            <p:ph type="ctrTitle"/>
          </p:nvPr>
        </p:nvSpPr>
        <p:spPr>
          <a:xfrm>
            <a:off x="584200" y="1524001"/>
            <a:ext cx="3412067" cy="3478384"/>
          </a:xfrm>
        </p:spPr>
        <p:txBody>
          <a:bodyPr>
            <a:normAutofit/>
          </a:bodyPr>
          <a:lstStyle/>
          <a:p>
            <a:r>
              <a:rPr lang="en-US">
                <a:solidFill>
                  <a:srgbClr val="FFFFFF"/>
                </a:solidFill>
              </a:rPr>
              <a:t>Accelebrate Vagrant and Docker</a:t>
            </a:r>
          </a:p>
        </p:txBody>
      </p:sp>
      <p:sp>
        <p:nvSpPr>
          <p:cNvPr id="3" name="Subtitle 2">
            <a:extLst>
              <a:ext uri="{FF2B5EF4-FFF2-40B4-BE49-F238E27FC236}">
                <a16:creationId xmlns:a16="http://schemas.microsoft.com/office/drawing/2014/main" id="{5772D62A-C662-144B-80A0-BDF13A135C7A}"/>
              </a:ext>
            </a:extLst>
          </p:cNvPr>
          <p:cNvSpPr>
            <a:spLocks noGrp="1"/>
          </p:cNvSpPr>
          <p:nvPr>
            <p:ph type="subTitle" idx="1"/>
          </p:nvPr>
        </p:nvSpPr>
        <p:spPr>
          <a:xfrm>
            <a:off x="584200" y="5145513"/>
            <a:ext cx="3412067" cy="738820"/>
          </a:xfrm>
        </p:spPr>
        <p:txBody>
          <a:bodyPr>
            <a:normAutofit/>
          </a:bodyPr>
          <a:lstStyle/>
          <a:p>
            <a:endParaRPr lang="en-US">
              <a:solidFill>
                <a:srgbClr val="FFFFFF">
                  <a:alpha val="75000"/>
                </a:srgbClr>
              </a:solidFill>
            </a:endParaRPr>
          </a:p>
        </p:txBody>
      </p:sp>
    </p:spTree>
    <p:extLst>
      <p:ext uri="{BB962C8B-B14F-4D97-AF65-F5344CB8AC3E}">
        <p14:creationId xmlns:p14="http://schemas.microsoft.com/office/powerpoint/2010/main" val="18323745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645EF-A6BC-574C-8469-B7C7420490A2}"/>
              </a:ext>
            </a:extLst>
          </p:cNvPr>
          <p:cNvSpPr>
            <a:spLocks noGrp="1"/>
          </p:cNvSpPr>
          <p:nvPr>
            <p:ph type="title"/>
          </p:nvPr>
        </p:nvSpPr>
        <p:spPr/>
        <p:txBody>
          <a:bodyPr/>
          <a:lstStyle/>
          <a:p>
            <a:r>
              <a:rPr lang="en-US" dirty="0"/>
              <a:t>Virtual machine disadvantages</a:t>
            </a:r>
          </a:p>
        </p:txBody>
      </p:sp>
      <p:sp>
        <p:nvSpPr>
          <p:cNvPr id="3" name="Content Placeholder 2">
            <a:extLst>
              <a:ext uri="{FF2B5EF4-FFF2-40B4-BE49-F238E27FC236}">
                <a16:creationId xmlns:a16="http://schemas.microsoft.com/office/drawing/2014/main" id="{10FEB754-B37B-3045-966F-BD104AA98422}"/>
              </a:ext>
            </a:extLst>
          </p:cNvPr>
          <p:cNvSpPr>
            <a:spLocks noGrp="1"/>
          </p:cNvSpPr>
          <p:nvPr>
            <p:ph idx="1"/>
          </p:nvPr>
        </p:nvSpPr>
        <p:spPr/>
        <p:txBody>
          <a:bodyPr/>
          <a:lstStyle/>
          <a:p>
            <a:r>
              <a:rPr lang="en-US" dirty="0"/>
              <a:t>Running multiple Virtual Machines leads to unstable performance</a:t>
            </a:r>
          </a:p>
          <a:p>
            <a:r>
              <a:rPr lang="en-US" dirty="0"/>
              <a:t>Hypervisors are not as efficient as the host operating system</a:t>
            </a:r>
          </a:p>
          <a:p>
            <a:r>
              <a:rPr lang="en-US" dirty="0"/>
              <a:t>Boot up process is long and takes time</a:t>
            </a:r>
          </a:p>
          <a:p>
            <a:endParaRPr lang="en-US" dirty="0"/>
          </a:p>
        </p:txBody>
      </p:sp>
    </p:spTree>
    <p:extLst>
      <p:ext uri="{BB962C8B-B14F-4D97-AF65-F5344CB8AC3E}">
        <p14:creationId xmlns:p14="http://schemas.microsoft.com/office/powerpoint/2010/main" val="38778025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714D6-52C2-B44C-AA05-5D7A56E0B5AB}"/>
              </a:ext>
            </a:extLst>
          </p:cNvPr>
          <p:cNvSpPr>
            <a:spLocks noGrp="1"/>
          </p:cNvSpPr>
          <p:nvPr>
            <p:ph type="title"/>
          </p:nvPr>
        </p:nvSpPr>
        <p:spPr>
          <a:xfrm>
            <a:off x="581192" y="702156"/>
            <a:ext cx="11029616" cy="506534"/>
          </a:xfrm>
        </p:spPr>
        <p:txBody>
          <a:bodyPr>
            <a:normAutofit fontScale="90000"/>
          </a:bodyPr>
          <a:lstStyle/>
          <a:p>
            <a:r>
              <a:rPr lang="en-US" dirty="0"/>
              <a:t>Containerization (what we do with docker)</a:t>
            </a:r>
          </a:p>
        </p:txBody>
      </p:sp>
      <p:sp>
        <p:nvSpPr>
          <p:cNvPr id="3" name="Content Placeholder 2">
            <a:extLst>
              <a:ext uri="{FF2B5EF4-FFF2-40B4-BE49-F238E27FC236}">
                <a16:creationId xmlns:a16="http://schemas.microsoft.com/office/drawing/2014/main" id="{2D1D67F2-85F4-D543-A1AE-58BE15161181}"/>
              </a:ext>
            </a:extLst>
          </p:cNvPr>
          <p:cNvSpPr>
            <a:spLocks noGrp="1"/>
          </p:cNvSpPr>
          <p:nvPr>
            <p:ph idx="1"/>
          </p:nvPr>
        </p:nvSpPr>
        <p:spPr>
          <a:xfrm>
            <a:off x="94594" y="1450427"/>
            <a:ext cx="11516214" cy="5234151"/>
          </a:xfrm>
        </p:spPr>
        <p:txBody>
          <a:bodyPr>
            <a:normAutofit/>
          </a:bodyPr>
          <a:lstStyle/>
          <a:p>
            <a:r>
              <a:rPr lang="en-US" sz="2000" b="1" dirty="0"/>
              <a:t>Docker and the Containerization Layer</a:t>
            </a:r>
          </a:p>
          <a:p>
            <a:pPr lvl="1"/>
            <a:r>
              <a:rPr lang="en-US" sz="1800" dirty="0"/>
              <a:t>So for Docker containers (which we are all familiar with by now)- this virtualization happens at a </a:t>
            </a:r>
            <a:r>
              <a:rPr lang="en-US" sz="1800" i="1" dirty="0"/>
              <a:t>much</a:t>
            </a:r>
            <a:r>
              <a:rPr lang="en-US" sz="1800" dirty="0"/>
              <a:t> higher level. </a:t>
            </a:r>
          </a:p>
          <a:p>
            <a:pPr lvl="1"/>
            <a:r>
              <a:rPr lang="en-US" sz="1800" dirty="0"/>
              <a:t>Start at the </a:t>
            </a:r>
            <a:r>
              <a:rPr lang="en-US" sz="1800" b="1" dirty="0"/>
              <a:t>host operating system</a:t>
            </a:r>
            <a:r>
              <a:rPr lang="en-US" sz="1800" dirty="0"/>
              <a:t> level. One layer up from here we have an application layer (think of your apps- adobe, Microsoft word, excel or whatever). Let’s ADD an application to that and call it </a:t>
            </a:r>
            <a:r>
              <a:rPr lang="en-US" sz="1800" b="1" dirty="0"/>
              <a:t>docker</a:t>
            </a:r>
            <a:r>
              <a:rPr lang="en-US" sz="1800" dirty="0"/>
              <a:t>. </a:t>
            </a:r>
          </a:p>
          <a:p>
            <a:pPr lvl="1"/>
            <a:r>
              <a:rPr lang="en-US" sz="1800" dirty="0"/>
              <a:t>That application layer then (and this is a key difference) </a:t>
            </a:r>
            <a:r>
              <a:rPr lang="en-US" sz="1800" i="1" dirty="0"/>
              <a:t>shares resources FROM the host’s operating system </a:t>
            </a:r>
            <a:r>
              <a:rPr lang="en-US" sz="1800" dirty="0"/>
              <a:t>(which </a:t>
            </a:r>
            <a:r>
              <a:rPr lang="en-US" sz="1800" b="1" dirty="0"/>
              <a:t>Vagrant</a:t>
            </a:r>
            <a:r>
              <a:rPr lang="en-US" sz="1800" dirty="0"/>
              <a:t> and most </a:t>
            </a:r>
            <a:r>
              <a:rPr lang="en-US" sz="1800" b="1" dirty="0"/>
              <a:t>virtual machines</a:t>
            </a:r>
            <a:r>
              <a:rPr lang="en-US" sz="1800" dirty="0"/>
              <a:t> </a:t>
            </a:r>
            <a:r>
              <a:rPr lang="en-US" sz="1800" b="1" dirty="0"/>
              <a:t>DO NOT DO)</a:t>
            </a:r>
            <a:r>
              <a:rPr lang="en-US" sz="1800" dirty="0"/>
              <a:t>.  </a:t>
            </a:r>
          </a:p>
          <a:p>
            <a:pPr lvl="1"/>
            <a:r>
              <a:rPr lang="en-US" sz="1800" dirty="0"/>
              <a:t>This means that the binaries must line up with the host OS (because again- this one exists through the host Operating System). So as a consequence of this we can’t do things like run WINDOWS machines on a MAC through Docker.</a:t>
            </a:r>
          </a:p>
          <a:p>
            <a:pPr lvl="1"/>
            <a:r>
              <a:rPr lang="en-US" sz="1800" dirty="0"/>
              <a:t>SO- this means that for docker the machines that are created </a:t>
            </a:r>
            <a:r>
              <a:rPr lang="en-US" sz="1800" i="1" dirty="0"/>
              <a:t>share</a:t>
            </a:r>
            <a:r>
              <a:rPr lang="en-US" sz="1800" dirty="0"/>
              <a:t> things like libraries and kernel with the HOST making them</a:t>
            </a:r>
            <a:r>
              <a:rPr lang="en-US" sz="1800" b="1" dirty="0"/>
              <a:t> less isolated</a:t>
            </a:r>
            <a:r>
              <a:rPr lang="en-US" sz="1800" dirty="0"/>
              <a:t> than VMs.</a:t>
            </a:r>
          </a:p>
          <a:p>
            <a:pPr lvl="1"/>
            <a:r>
              <a:rPr lang="en-US" sz="1800" dirty="0"/>
              <a:t>What’s the advantage to this? Well basically with </a:t>
            </a:r>
            <a:r>
              <a:rPr lang="en-US" sz="1800" i="1" dirty="0"/>
              <a:t>containerization </a:t>
            </a:r>
            <a:r>
              <a:rPr lang="en-US" sz="1800" dirty="0"/>
              <a:t>we trade </a:t>
            </a:r>
            <a:r>
              <a:rPr lang="en-US" sz="1800" b="1" dirty="0"/>
              <a:t>isolation</a:t>
            </a:r>
            <a:r>
              <a:rPr lang="en-US" sz="1800" dirty="0"/>
              <a:t> for quick and easy spin ups.</a:t>
            </a:r>
          </a:p>
          <a:p>
            <a:pPr lvl="1"/>
            <a:r>
              <a:rPr lang="en-US" sz="1800" dirty="0"/>
              <a:t>In the end though- because libraries and things like that are shared- we can’t have a totally separate OS. Because Mac is built on a Linux kernel (like Ubuntu and CentOS) mac can work with docker easily.</a:t>
            </a:r>
          </a:p>
          <a:p>
            <a:pPr lvl="1"/>
            <a:endParaRPr lang="en-US" sz="1800" dirty="0"/>
          </a:p>
        </p:txBody>
      </p:sp>
    </p:spTree>
    <p:extLst>
      <p:ext uri="{BB962C8B-B14F-4D97-AF65-F5344CB8AC3E}">
        <p14:creationId xmlns:p14="http://schemas.microsoft.com/office/powerpoint/2010/main" val="3373010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C34DB-2199-DB44-A336-B835FA2D8CF7}"/>
              </a:ext>
            </a:extLst>
          </p:cNvPr>
          <p:cNvSpPr>
            <a:spLocks noGrp="1"/>
          </p:cNvSpPr>
          <p:nvPr>
            <p:ph type="title"/>
          </p:nvPr>
        </p:nvSpPr>
        <p:spPr>
          <a:xfrm>
            <a:off x="581192" y="702156"/>
            <a:ext cx="11029616" cy="780655"/>
          </a:xfrm>
        </p:spPr>
        <p:txBody>
          <a:bodyPr/>
          <a:lstStyle/>
          <a:p>
            <a:r>
              <a:rPr lang="en-US" dirty="0"/>
              <a:t>Containerization</a:t>
            </a:r>
          </a:p>
        </p:txBody>
      </p:sp>
      <p:pic>
        <p:nvPicPr>
          <p:cNvPr id="4" name="Picture 3">
            <a:extLst>
              <a:ext uri="{FF2B5EF4-FFF2-40B4-BE49-F238E27FC236}">
                <a16:creationId xmlns:a16="http://schemas.microsoft.com/office/drawing/2014/main" id="{DEE05486-6EA6-024F-8EBC-622829979C28}"/>
              </a:ext>
            </a:extLst>
          </p:cNvPr>
          <p:cNvPicPr>
            <a:picLocks noChangeAspect="1"/>
          </p:cNvPicPr>
          <p:nvPr/>
        </p:nvPicPr>
        <p:blipFill>
          <a:blip r:embed="rId2"/>
          <a:stretch>
            <a:fillRect/>
          </a:stretch>
        </p:blipFill>
        <p:spPr>
          <a:xfrm>
            <a:off x="1872083" y="2554364"/>
            <a:ext cx="6104203" cy="3601480"/>
          </a:xfrm>
          <a:prstGeom prst="rect">
            <a:avLst/>
          </a:prstGeom>
        </p:spPr>
      </p:pic>
    </p:spTree>
    <p:extLst>
      <p:ext uri="{BB962C8B-B14F-4D97-AF65-F5344CB8AC3E}">
        <p14:creationId xmlns:p14="http://schemas.microsoft.com/office/powerpoint/2010/main" val="17028422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61F0E-D2DA-7049-A1C3-C727C30A5267}"/>
              </a:ext>
            </a:extLst>
          </p:cNvPr>
          <p:cNvSpPr>
            <a:spLocks noGrp="1"/>
          </p:cNvSpPr>
          <p:nvPr>
            <p:ph type="title"/>
          </p:nvPr>
        </p:nvSpPr>
        <p:spPr/>
        <p:txBody>
          <a:bodyPr/>
          <a:lstStyle/>
          <a:p>
            <a:r>
              <a:rPr lang="en-US" dirty="0"/>
              <a:t>Containerization</a:t>
            </a:r>
          </a:p>
        </p:txBody>
      </p:sp>
      <p:sp>
        <p:nvSpPr>
          <p:cNvPr id="3" name="Content Placeholder 2">
            <a:extLst>
              <a:ext uri="{FF2B5EF4-FFF2-40B4-BE49-F238E27FC236}">
                <a16:creationId xmlns:a16="http://schemas.microsoft.com/office/drawing/2014/main" id="{26025070-DC21-EF43-BDF2-6281A50A8A0F}"/>
              </a:ext>
            </a:extLst>
          </p:cNvPr>
          <p:cNvSpPr>
            <a:spLocks noGrp="1"/>
          </p:cNvSpPr>
          <p:nvPr>
            <p:ph idx="1"/>
          </p:nvPr>
        </p:nvSpPr>
        <p:spPr/>
        <p:txBody>
          <a:bodyPr/>
          <a:lstStyle/>
          <a:p>
            <a:r>
              <a:rPr lang="en-US" dirty="0"/>
              <a:t>Containers on the same OS kernel are lighter and smaller</a:t>
            </a:r>
          </a:p>
          <a:p>
            <a:r>
              <a:rPr lang="en-US" dirty="0"/>
              <a:t>Better resource utilization compared to VMs</a:t>
            </a:r>
          </a:p>
          <a:p>
            <a:r>
              <a:rPr lang="en-US" dirty="0"/>
              <a:t>Boot-up process is short and takes few seconds</a:t>
            </a:r>
          </a:p>
          <a:p>
            <a:endParaRPr lang="en-US" dirty="0"/>
          </a:p>
        </p:txBody>
      </p:sp>
    </p:spTree>
    <p:extLst>
      <p:ext uri="{BB962C8B-B14F-4D97-AF65-F5344CB8AC3E}">
        <p14:creationId xmlns:p14="http://schemas.microsoft.com/office/powerpoint/2010/main" val="2635350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714D6-52C2-B44C-AA05-5D7A56E0B5AB}"/>
              </a:ext>
            </a:extLst>
          </p:cNvPr>
          <p:cNvSpPr>
            <a:spLocks noGrp="1"/>
          </p:cNvSpPr>
          <p:nvPr>
            <p:ph type="title"/>
          </p:nvPr>
        </p:nvSpPr>
        <p:spPr>
          <a:xfrm>
            <a:off x="581192" y="702156"/>
            <a:ext cx="11029616" cy="506534"/>
          </a:xfrm>
        </p:spPr>
        <p:txBody>
          <a:bodyPr>
            <a:normAutofit fontScale="90000"/>
          </a:bodyPr>
          <a:lstStyle/>
          <a:p>
            <a:r>
              <a:rPr lang="en-US" dirty="0"/>
              <a:t>Development Environments </a:t>
            </a:r>
          </a:p>
        </p:txBody>
      </p:sp>
      <p:sp>
        <p:nvSpPr>
          <p:cNvPr id="3" name="Content Placeholder 2">
            <a:extLst>
              <a:ext uri="{FF2B5EF4-FFF2-40B4-BE49-F238E27FC236}">
                <a16:creationId xmlns:a16="http://schemas.microsoft.com/office/drawing/2014/main" id="{2D1D67F2-85F4-D543-A1AE-58BE15161181}"/>
              </a:ext>
            </a:extLst>
          </p:cNvPr>
          <p:cNvSpPr>
            <a:spLocks noGrp="1"/>
          </p:cNvSpPr>
          <p:nvPr>
            <p:ph idx="1"/>
          </p:nvPr>
        </p:nvSpPr>
        <p:spPr>
          <a:xfrm>
            <a:off x="581192" y="1450427"/>
            <a:ext cx="11029615" cy="5234151"/>
          </a:xfrm>
        </p:spPr>
        <p:txBody>
          <a:bodyPr>
            <a:normAutofit/>
          </a:bodyPr>
          <a:lstStyle/>
          <a:p>
            <a:r>
              <a:rPr lang="en-US" sz="2000" dirty="0"/>
              <a:t>By saving the environment as code we are able to solve for the </a:t>
            </a:r>
            <a:r>
              <a:rPr lang="en-US" sz="2000" b="1" i="1" dirty="0"/>
              <a:t>repeatable</a:t>
            </a:r>
            <a:r>
              <a:rPr lang="en-US" sz="2000" dirty="0"/>
              <a:t> characteristic in our development</a:t>
            </a:r>
          </a:p>
          <a:p>
            <a:pPr lvl="1"/>
            <a:r>
              <a:rPr lang="en-US" sz="2000" dirty="0"/>
              <a:t>If the environment is in code then all we have to do is maintain it on</a:t>
            </a:r>
            <a:r>
              <a:rPr lang="en-US" sz="2000" b="1" dirty="0"/>
              <a:t> </a:t>
            </a:r>
            <a:r>
              <a:rPr lang="en-US" sz="2000" dirty="0" err="1"/>
              <a:t>github</a:t>
            </a:r>
            <a:r>
              <a:rPr lang="en-US" sz="2000" dirty="0"/>
              <a:t> or </a:t>
            </a:r>
            <a:r>
              <a:rPr lang="en-US" sz="2000" dirty="0" err="1"/>
              <a:t>gitlab</a:t>
            </a:r>
            <a:r>
              <a:rPr lang="en-US" sz="2000" dirty="0"/>
              <a:t> or any other code repository as we would any other piece of code- tracking changes, alterations, rollbacks, etc. </a:t>
            </a:r>
          </a:p>
          <a:p>
            <a:r>
              <a:rPr lang="en-US" sz="2000" dirty="0"/>
              <a:t>For the </a:t>
            </a:r>
            <a:r>
              <a:rPr lang="en-US" sz="2000" b="1" dirty="0"/>
              <a:t>Isolation</a:t>
            </a:r>
            <a:r>
              <a:rPr lang="en-US" sz="2000" dirty="0"/>
              <a:t> characteristic of our ideal development environment we need a system that is isolated from the main kernel of the host system. We do this using </a:t>
            </a:r>
            <a:r>
              <a:rPr lang="en-US" sz="2000" i="1" dirty="0"/>
              <a:t>hypervisors</a:t>
            </a:r>
            <a:r>
              <a:rPr lang="en-US" sz="2000" dirty="0"/>
              <a:t> with programs like Vagrant.</a:t>
            </a:r>
          </a:p>
        </p:txBody>
      </p:sp>
    </p:spTree>
    <p:extLst>
      <p:ext uri="{BB962C8B-B14F-4D97-AF65-F5344CB8AC3E}">
        <p14:creationId xmlns:p14="http://schemas.microsoft.com/office/powerpoint/2010/main" val="4433269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A3CC3-5E35-8B40-A4DC-C2D73A351210}"/>
              </a:ext>
            </a:extLst>
          </p:cNvPr>
          <p:cNvSpPr>
            <a:spLocks noGrp="1"/>
          </p:cNvSpPr>
          <p:nvPr>
            <p:ph type="title"/>
          </p:nvPr>
        </p:nvSpPr>
        <p:spPr>
          <a:xfrm>
            <a:off x="581192" y="702156"/>
            <a:ext cx="11029616" cy="580106"/>
          </a:xfrm>
        </p:spPr>
        <p:txBody>
          <a:bodyPr/>
          <a:lstStyle/>
          <a:p>
            <a:r>
              <a:rPr lang="en-US" dirty="0"/>
              <a:t>Vagrant providers</a:t>
            </a:r>
          </a:p>
        </p:txBody>
      </p:sp>
      <p:sp>
        <p:nvSpPr>
          <p:cNvPr id="3" name="Content Placeholder 2">
            <a:extLst>
              <a:ext uri="{FF2B5EF4-FFF2-40B4-BE49-F238E27FC236}">
                <a16:creationId xmlns:a16="http://schemas.microsoft.com/office/drawing/2014/main" id="{914A0F9A-5922-A648-804A-3DC7AB888251}"/>
              </a:ext>
            </a:extLst>
          </p:cNvPr>
          <p:cNvSpPr>
            <a:spLocks noGrp="1"/>
          </p:cNvSpPr>
          <p:nvPr>
            <p:ph idx="1"/>
          </p:nvPr>
        </p:nvSpPr>
        <p:spPr>
          <a:xfrm>
            <a:off x="581192" y="1429407"/>
            <a:ext cx="11029615" cy="4545943"/>
          </a:xfrm>
        </p:spPr>
        <p:txBody>
          <a:bodyPr>
            <a:normAutofit/>
          </a:bodyPr>
          <a:lstStyle/>
          <a:p>
            <a:r>
              <a:rPr lang="en-US" sz="2000" dirty="0"/>
              <a:t>When deciding on a </a:t>
            </a:r>
            <a:r>
              <a:rPr lang="en-US" sz="2000" b="1" dirty="0"/>
              <a:t>Vagrant provider</a:t>
            </a:r>
            <a:r>
              <a:rPr lang="en-US" sz="2000" dirty="0"/>
              <a:t> we need to first decide the purpose of what we’re doing. </a:t>
            </a:r>
          </a:p>
          <a:p>
            <a:r>
              <a:rPr lang="en-US" sz="2000" dirty="0"/>
              <a:t>Although we’re going to primarily be using DOCKER here there are several instances when you might want a more robust, longer lasting system for something like a large-scale project that will require consistency above everything else. </a:t>
            </a:r>
          </a:p>
          <a:p>
            <a:r>
              <a:rPr lang="en-US" sz="2000" dirty="0"/>
              <a:t>Vagrant actually recommends using </a:t>
            </a:r>
            <a:r>
              <a:rPr lang="en-US" sz="2000" b="1" dirty="0"/>
              <a:t>VMWare</a:t>
            </a:r>
            <a:r>
              <a:rPr lang="en-US" sz="2000" dirty="0"/>
              <a:t> as a provider (although </a:t>
            </a:r>
            <a:r>
              <a:rPr lang="en-US" sz="2000" b="1" dirty="0" err="1"/>
              <a:t>Virtualbox</a:t>
            </a:r>
            <a:r>
              <a:rPr lang="en-US" sz="2000" dirty="0"/>
              <a:t> is much more common and, well….free).  For the beginning of this class we’re going to go with </a:t>
            </a:r>
            <a:r>
              <a:rPr lang="en-US" sz="2000" dirty="0" err="1"/>
              <a:t>Virtualbox</a:t>
            </a:r>
            <a:r>
              <a:rPr lang="en-US" sz="2000" dirty="0"/>
              <a:t> (to start) but eventually we’ll get into how Docker and Vagrant can work together as well.</a:t>
            </a:r>
          </a:p>
        </p:txBody>
      </p:sp>
    </p:spTree>
    <p:extLst>
      <p:ext uri="{BB962C8B-B14F-4D97-AF65-F5344CB8AC3E}">
        <p14:creationId xmlns:p14="http://schemas.microsoft.com/office/powerpoint/2010/main" val="2573875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402551-B4EF-6343-978B-E976D729315F}"/>
              </a:ext>
            </a:extLst>
          </p:cNvPr>
          <p:cNvSpPr>
            <a:spLocks noGrp="1"/>
          </p:cNvSpPr>
          <p:nvPr>
            <p:ph type="title"/>
          </p:nvPr>
        </p:nvSpPr>
        <p:spPr>
          <a:xfrm>
            <a:off x="581193" y="702156"/>
            <a:ext cx="4076153" cy="2461458"/>
          </a:xfrm>
        </p:spPr>
        <p:txBody>
          <a:bodyPr anchor="ctr">
            <a:normAutofit/>
          </a:bodyPr>
          <a:lstStyle/>
          <a:p>
            <a:r>
              <a:rPr lang="en-US" sz="4400" dirty="0">
                <a:solidFill>
                  <a:schemeClr val="tx2"/>
                </a:solidFill>
              </a:rPr>
              <a:t>About the instructor</a:t>
            </a:r>
          </a:p>
        </p:txBody>
      </p:sp>
      <p:sp>
        <p:nvSpPr>
          <p:cNvPr id="27"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28" name="Content Placeholder 2">
            <a:extLst>
              <a:ext uri="{FF2B5EF4-FFF2-40B4-BE49-F238E27FC236}">
                <a16:creationId xmlns:a16="http://schemas.microsoft.com/office/drawing/2014/main" id="{1530F25C-9A58-3D40-9F38-063D3AA1A907}"/>
              </a:ext>
            </a:extLst>
          </p:cNvPr>
          <p:cNvSpPr>
            <a:spLocks noGrp="1"/>
          </p:cNvSpPr>
          <p:nvPr>
            <p:ph idx="1"/>
          </p:nvPr>
        </p:nvSpPr>
        <p:spPr>
          <a:xfrm>
            <a:off x="4776743" y="702156"/>
            <a:ext cx="6834065" cy="5156643"/>
          </a:xfrm>
        </p:spPr>
        <p:txBody>
          <a:bodyPr>
            <a:normAutofit lnSpcReduction="10000"/>
          </a:bodyPr>
          <a:lstStyle/>
          <a:p>
            <a:pPr marL="457200" lvl="0" indent="-228600">
              <a:spcBef>
                <a:spcPts val="0"/>
              </a:spcBef>
            </a:pPr>
            <a:r>
              <a:rPr lang="en-US" sz="2400" dirty="0"/>
              <a:t>Background: Six years military (two tours in Iraq) defusing mines followed by four years at </a:t>
            </a:r>
            <a:r>
              <a:rPr lang="en-US" sz="2400" dirty="0" err="1"/>
              <a:t>Amazon.com</a:t>
            </a:r>
            <a:r>
              <a:rPr lang="en-US" sz="2400" dirty="0"/>
              <a:t> in operations. </a:t>
            </a:r>
          </a:p>
          <a:p>
            <a:pPr marL="457200" lvl="0" indent="-228600">
              <a:spcBef>
                <a:spcPts val="0"/>
              </a:spcBef>
            </a:pPr>
            <a:r>
              <a:rPr lang="en-US" sz="2400" dirty="0"/>
              <a:t>Transitioned to the gaming world in 2009 as a coder.</a:t>
            </a:r>
          </a:p>
          <a:p>
            <a:pPr marL="457200" lvl="0" indent="-228600">
              <a:spcBef>
                <a:spcPts val="0"/>
              </a:spcBef>
            </a:pPr>
            <a:r>
              <a:rPr lang="en-US" sz="2400" dirty="0"/>
              <a:t>Been coding for ~ 10 years:</a:t>
            </a:r>
          </a:p>
          <a:p>
            <a:pPr marL="857250" lvl="1" indent="-228600">
              <a:spcBef>
                <a:spcPts val="0"/>
              </a:spcBef>
            </a:pPr>
            <a:r>
              <a:rPr lang="en-US" sz="2400" dirty="0"/>
              <a:t>LAMP stack initially</a:t>
            </a:r>
          </a:p>
          <a:p>
            <a:pPr marL="857250" lvl="1" indent="-228600">
              <a:spcBef>
                <a:spcPts val="0"/>
              </a:spcBef>
            </a:pPr>
            <a:r>
              <a:rPr lang="en-US" sz="2400" dirty="0"/>
              <a:t>Transitioned to Python, MongoDB, ELK and GOLANG</a:t>
            </a:r>
          </a:p>
          <a:p>
            <a:pPr marL="457200" indent="-228600">
              <a:spcBef>
                <a:spcPts val="0"/>
              </a:spcBef>
            </a:pPr>
            <a:r>
              <a:rPr lang="en-US" sz="2400" dirty="0"/>
              <a:t>Working in coding naturally led to a move to DEVOPS- in startups- which is where I am now</a:t>
            </a:r>
          </a:p>
          <a:p>
            <a:pPr marL="457200" lvl="0" indent="-228600">
              <a:spcBef>
                <a:spcPts val="0"/>
              </a:spcBef>
            </a:pPr>
            <a:endParaRPr lang="en-US" dirty="0"/>
          </a:p>
          <a:p>
            <a:pPr marL="457200" lvl="0" indent="-228600">
              <a:spcBef>
                <a:spcPts val="0"/>
              </a:spcBef>
            </a:pPr>
            <a:r>
              <a:rPr lang="en-US" sz="2400" dirty="0"/>
              <a:t>Introductions! </a:t>
            </a:r>
          </a:p>
          <a:p>
            <a:endParaRPr lang="en-US" dirty="0"/>
          </a:p>
        </p:txBody>
      </p:sp>
      <p:pic>
        <p:nvPicPr>
          <p:cNvPr id="9" name="Picture 8">
            <a:extLst>
              <a:ext uri="{FF2B5EF4-FFF2-40B4-BE49-F238E27FC236}">
                <a16:creationId xmlns:a16="http://schemas.microsoft.com/office/drawing/2014/main" id="{44DB6189-53DF-3C4C-882E-C5BB4A887F5F}"/>
              </a:ext>
            </a:extLst>
          </p:cNvPr>
          <p:cNvPicPr>
            <a:picLocks noChangeAspect="1"/>
          </p:cNvPicPr>
          <p:nvPr/>
        </p:nvPicPr>
        <p:blipFill>
          <a:blip r:embed="rId2"/>
          <a:stretch>
            <a:fillRect/>
          </a:stretch>
        </p:blipFill>
        <p:spPr>
          <a:xfrm>
            <a:off x="864372" y="3035905"/>
            <a:ext cx="3048000" cy="3048000"/>
          </a:xfrm>
          <a:prstGeom prst="rect">
            <a:avLst/>
          </a:prstGeom>
        </p:spPr>
      </p:pic>
    </p:spTree>
    <p:extLst>
      <p:ext uri="{BB962C8B-B14F-4D97-AF65-F5344CB8AC3E}">
        <p14:creationId xmlns:p14="http://schemas.microsoft.com/office/powerpoint/2010/main" val="2543355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65DB2-6AE3-E440-BCCA-6D19106393AF}"/>
              </a:ext>
            </a:extLst>
          </p:cNvPr>
          <p:cNvSpPr>
            <a:spLocks noGrp="1"/>
          </p:cNvSpPr>
          <p:nvPr>
            <p:ph type="title"/>
          </p:nvPr>
        </p:nvSpPr>
        <p:spPr>
          <a:xfrm>
            <a:off x="581192" y="702156"/>
            <a:ext cx="11029616" cy="643168"/>
          </a:xfrm>
        </p:spPr>
        <p:txBody>
          <a:bodyPr>
            <a:normAutofit fontScale="90000"/>
          </a:bodyPr>
          <a:lstStyle/>
          <a:p>
            <a:r>
              <a:rPr lang="en-US" sz="4000" dirty="0"/>
              <a:t>Intro to Vagrant</a:t>
            </a:r>
          </a:p>
        </p:txBody>
      </p:sp>
      <p:sp>
        <p:nvSpPr>
          <p:cNvPr id="3" name="Content Placeholder 2">
            <a:extLst>
              <a:ext uri="{FF2B5EF4-FFF2-40B4-BE49-F238E27FC236}">
                <a16:creationId xmlns:a16="http://schemas.microsoft.com/office/drawing/2014/main" id="{EFD37A61-408B-ED40-8C97-96DEC2E805A6}"/>
              </a:ext>
            </a:extLst>
          </p:cNvPr>
          <p:cNvSpPr>
            <a:spLocks noGrp="1"/>
          </p:cNvSpPr>
          <p:nvPr>
            <p:ph idx="1"/>
          </p:nvPr>
        </p:nvSpPr>
        <p:spPr>
          <a:xfrm>
            <a:off x="581192" y="1345324"/>
            <a:ext cx="11029615" cy="4630026"/>
          </a:xfrm>
        </p:spPr>
        <p:txBody>
          <a:bodyPr/>
          <a:lstStyle/>
          <a:p>
            <a:r>
              <a:rPr lang="en-US" sz="2800" dirty="0"/>
              <a:t>So what is Vagrant?</a:t>
            </a:r>
          </a:p>
          <a:p>
            <a:pPr lvl="1"/>
            <a:r>
              <a:rPr lang="en-US" sz="2000" dirty="0"/>
              <a:t>Essentially it’s an environments manager intended to build and manage virtual environments. </a:t>
            </a:r>
          </a:p>
          <a:p>
            <a:pPr lvl="1"/>
            <a:r>
              <a:rPr lang="en-US" sz="2000" dirty="0"/>
              <a:t>The problem that Vagrant seeks to solve is the “It worked on </a:t>
            </a:r>
            <a:r>
              <a:rPr lang="en-US" sz="2000" i="1" dirty="0"/>
              <a:t>my</a:t>
            </a:r>
            <a:r>
              <a:rPr lang="en-US" sz="2000" dirty="0"/>
              <a:t> </a:t>
            </a:r>
            <a:r>
              <a:rPr lang="en-US" sz="2000" i="1" dirty="0"/>
              <a:t>machine!!” </a:t>
            </a:r>
            <a:r>
              <a:rPr lang="en-US" sz="2000" dirty="0"/>
              <a:t>issue that we’ve all run in to.</a:t>
            </a:r>
          </a:p>
          <a:p>
            <a:pPr lvl="1"/>
            <a:r>
              <a:rPr lang="en-US" sz="2000" dirty="0"/>
              <a:t>If we set up an environment on Vagrant the theory is that it can be reproduced at numerous levels</a:t>
            </a:r>
          </a:p>
          <a:p>
            <a:pPr lvl="1"/>
            <a:r>
              <a:rPr lang="en-US" sz="2000" dirty="0"/>
              <a:t>The idea behind Vagrant is that we use it as much more than a simple “virtual machine”. When properly used and managed we can use it as a reusable environment that perfectly mimics production for everyone busy developing.</a:t>
            </a:r>
          </a:p>
        </p:txBody>
      </p:sp>
      <p:pic>
        <p:nvPicPr>
          <p:cNvPr id="4" name="Picture 3">
            <a:extLst>
              <a:ext uri="{FF2B5EF4-FFF2-40B4-BE49-F238E27FC236}">
                <a16:creationId xmlns:a16="http://schemas.microsoft.com/office/drawing/2014/main" id="{C16E128E-2362-F445-9305-1C862FA5EE48}"/>
              </a:ext>
            </a:extLst>
          </p:cNvPr>
          <p:cNvPicPr>
            <a:picLocks noChangeAspect="1"/>
          </p:cNvPicPr>
          <p:nvPr/>
        </p:nvPicPr>
        <p:blipFill>
          <a:blip r:embed="rId2"/>
          <a:stretch>
            <a:fillRect/>
          </a:stretch>
        </p:blipFill>
        <p:spPr>
          <a:xfrm>
            <a:off x="9086219" y="702156"/>
            <a:ext cx="1459436" cy="1779373"/>
          </a:xfrm>
          <a:prstGeom prst="rect">
            <a:avLst/>
          </a:prstGeom>
        </p:spPr>
      </p:pic>
    </p:spTree>
    <p:extLst>
      <p:ext uri="{BB962C8B-B14F-4D97-AF65-F5344CB8AC3E}">
        <p14:creationId xmlns:p14="http://schemas.microsoft.com/office/powerpoint/2010/main" val="112895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714D6-52C2-B44C-AA05-5D7A56E0B5AB}"/>
              </a:ext>
            </a:extLst>
          </p:cNvPr>
          <p:cNvSpPr>
            <a:spLocks noGrp="1"/>
          </p:cNvSpPr>
          <p:nvPr>
            <p:ph type="title"/>
          </p:nvPr>
        </p:nvSpPr>
        <p:spPr>
          <a:xfrm>
            <a:off x="581192" y="702156"/>
            <a:ext cx="11029616" cy="506534"/>
          </a:xfrm>
        </p:spPr>
        <p:txBody>
          <a:bodyPr>
            <a:normAutofit fontScale="90000"/>
          </a:bodyPr>
          <a:lstStyle/>
          <a:p>
            <a:r>
              <a:rPr lang="en-US" dirty="0"/>
              <a:t>Intro to vagrant (continued)</a:t>
            </a:r>
          </a:p>
        </p:txBody>
      </p:sp>
      <p:sp>
        <p:nvSpPr>
          <p:cNvPr id="3" name="Content Placeholder 2">
            <a:extLst>
              <a:ext uri="{FF2B5EF4-FFF2-40B4-BE49-F238E27FC236}">
                <a16:creationId xmlns:a16="http://schemas.microsoft.com/office/drawing/2014/main" id="{2D1D67F2-85F4-D543-A1AE-58BE15161181}"/>
              </a:ext>
            </a:extLst>
          </p:cNvPr>
          <p:cNvSpPr>
            <a:spLocks noGrp="1"/>
          </p:cNvSpPr>
          <p:nvPr>
            <p:ph idx="1"/>
          </p:nvPr>
        </p:nvSpPr>
        <p:spPr>
          <a:xfrm>
            <a:off x="581192" y="1450427"/>
            <a:ext cx="11029615" cy="5234151"/>
          </a:xfrm>
        </p:spPr>
        <p:txBody>
          <a:bodyPr>
            <a:normAutofit/>
          </a:bodyPr>
          <a:lstStyle/>
          <a:p>
            <a:r>
              <a:rPr lang="en-US" dirty="0"/>
              <a:t>So the first thing to realize about Vagrant is that it is </a:t>
            </a:r>
            <a:r>
              <a:rPr lang="en-US" b="1" dirty="0"/>
              <a:t>not</a:t>
            </a:r>
            <a:r>
              <a:rPr lang="en-US" dirty="0"/>
              <a:t> actually a virtual machine….it is an abstraction layer that is designed to </a:t>
            </a:r>
            <a:r>
              <a:rPr lang="en-US" i="1" dirty="0"/>
              <a:t>manage</a:t>
            </a:r>
            <a:r>
              <a:rPr lang="en-US" dirty="0"/>
              <a:t> your virtual machines. </a:t>
            </a:r>
          </a:p>
          <a:p>
            <a:r>
              <a:rPr lang="en-US" dirty="0"/>
              <a:t>Vagrant merely </a:t>
            </a:r>
            <a:r>
              <a:rPr lang="en-US" i="1" dirty="0"/>
              <a:t>manages</a:t>
            </a:r>
            <a:r>
              <a:rPr lang="en-US" dirty="0"/>
              <a:t> the machine but the machine itself is defined by its </a:t>
            </a:r>
            <a:r>
              <a:rPr lang="en-US" b="1" dirty="0"/>
              <a:t>provider</a:t>
            </a:r>
            <a:r>
              <a:rPr lang="en-US" dirty="0"/>
              <a:t>. </a:t>
            </a:r>
          </a:p>
          <a:p>
            <a:r>
              <a:rPr lang="en-US" dirty="0"/>
              <a:t>These days we have numerous options for providers that allow us to create virtual machines:</a:t>
            </a:r>
          </a:p>
          <a:p>
            <a:pPr lvl="1"/>
            <a:r>
              <a:rPr lang="en-US" dirty="0"/>
              <a:t>AWS</a:t>
            </a:r>
          </a:p>
          <a:p>
            <a:pPr lvl="1"/>
            <a:r>
              <a:rPr lang="en-US" dirty="0"/>
              <a:t>VirtualBox</a:t>
            </a:r>
          </a:p>
          <a:p>
            <a:pPr lvl="1"/>
            <a:r>
              <a:rPr lang="en-US" dirty="0"/>
              <a:t>VMWare</a:t>
            </a:r>
          </a:p>
          <a:p>
            <a:pPr lvl="1"/>
            <a:r>
              <a:rPr lang="en-US" dirty="0"/>
              <a:t>Docker (though Docker enthusiasts will insist </a:t>
            </a:r>
            <a:r>
              <a:rPr lang="en-US" i="1" dirty="0"/>
              <a:t>it’s not a virtual machine!</a:t>
            </a:r>
            <a:r>
              <a:rPr lang="en-US" dirty="0"/>
              <a:t>)</a:t>
            </a:r>
          </a:p>
          <a:p>
            <a:pPr lvl="1"/>
            <a:r>
              <a:rPr lang="en-US" dirty="0" err="1"/>
              <a:t>Openstack</a:t>
            </a:r>
            <a:endParaRPr lang="en-US" dirty="0"/>
          </a:p>
          <a:p>
            <a:pPr lvl="1"/>
            <a:r>
              <a:rPr lang="en-US" dirty="0"/>
              <a:t>Packer</a:t>
            </a:r>
          </a:p>
          <a:p>
            <a:r>
              <a:rPr lang="en-US" dirty="0"/>
              <a:t>The idea behind Vagrant is that it allows us enough abstraction to manage these different </a:t>
            </a:r>
            <a:r>
              <a:rPr lang="en-US" dirty="0" err="1"/>
              <a:t>vms</a:t>
            </a:r>
            <a:r>
              <a:rPr lang="en-US" dirty="0"/>
              <a:t>. </a:t>
            </a:r>
          </a:p>
          <a:p>
            <a:r>
              <a:rPr lang="en-US" dirty="0"/>
              <a:t>We can provision these different VMs by managing them through Vagrant.</a:t>
            </a:r>
          </a:p>
          <a:p>
            <a:r>
              <a:rPr lang="en-US" dirty="0"/>
              <a:t>For this class we will be using </a:t>
            </a:r>
            <a:r>
              <a:rPr lang="en-US" b="1" dirty="0"/>
              <a:t>docker</a:t>
            </a:r>
            <a:r>
              <a:rPr lang="en-US" dirty="0"/>
              <a:t> as the </a:t>
            </a:r>
            <a:r>
              <a:rPr lang="en-US" b="1" dirty="0"/>
              <a:t>provider</a:t>
            </a:r>
            <a:r>
              <a:rPr lang="en-US" dirty="0"/>
              <a:t> for our Vagrant machine</a:t>
            </a:r>
          </a:p>
          <a:p>
            <a:endParaRPr lang="en-US" dirty="0"/>
          </a:p>
        </p:txBody>
      </p:sp>
    </p:spTree>
    <p:extLst>
      <p:ext uri="{BB962C8B-B14F-4D97-AF65-F5344CB8AC3E}">
        <p14:creationId xmlns:p14="http://schemas.microsoft.com/office/powerpoint/2010/main" val="31452346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714D6-52C2-B44C-AA05-5D7A56E0B5AB}"/>
              </a:ext>
            </a:extLst>
          </p:cNvPr>
          <p:cNvSpPr>
            <a:spLocks noGrp="1"/>
          </p:cNvSpPr>
          <p:nvPr>
            <p:ph type="title"/>
          </p:nvPr>
        </p:nvSpPr>
        <p:spPr>
          <a:xfrm>
            <a:off x="581192" y="702156"/>
            <a:ext cx="11029616" cy="506534"/>
          </a:xfrm>
        </p:spPr>
        <p:txBody>
          <a:bodyPr>
            <a:normAutofit fontScale="90000"/>
          </a:bodyPr>
          <a:lstStyle/>
          <a:p>
            <a:r>
              <a:rPr lang="en-US" dirty="0"/>
              <a:t>A word on development environments</a:t>
            </a:r>
          </a:p>
        </p:txBody>
      </p:sp>
      <p:sp>
        <p:nvSpPr>
          <p:cNvPr id="3" name="Content Placeholder 2">
            <a:extLst>
              <a:ext uri="{FF2B5EF4-FFF2-40B4-BE49-F238E27FC236}">
                <a16:creationId xmlns:a16="http://schemas.microsoft.com/office/drawing/2014/main" id="{2D1D67F2-85F4-D543-A1AE-58BE15161181}"/>
              </a:ext>
            </a:extLst>
          </p:cNvPr>
          <p:cNvSpPr>
            <a:spLocks noGrp="1"/>
          </p:cNvSpPr>
          <p:nvPr>
            <p:ph idx="1"/>
          </p:nvPr>
        </p:nvSpPr>
        <p:spPr>
          <a:xfrm>
            <a:off x="581192" y="1450427"/>
            <a:ext cx="11029615" cy="5234151"/>
          </a:xfrm>
        </p:spPr>
        <p:txBody>
          <a:bodyPr>
            <a:normAutofit/>
          </a:bodyPr>
          <a:lstStyle/>
          <a:p>
            <a:r>
              <a:rPr lang="en-US" dirty="0"/>
              <a:t>So when we are all set to develop applications- what are we looking for? </a:t>
            </a:r>
          </a:p>
          <a:p>
            <a:pPr lvl="1"/>
            <a:r>
              <a:rPr lang="en-US" sz="1800" dirty="0"/>
              <a:t>What are the aspects of a great development environment? </a:t>
            </a:r>
          </a:p>
          <a:p>
            <a:pPr lvl="1"/>
            <a:r>
              <a:rPr lang="en-US" sz="1800" dirty="0"/>
              <a:t>What do we seek to set up?</a:t>
            </a:r>
          </a:p>
          <a:p>
            <a:r>
              <a:rPr lang="en-US" dirty="0"/>
              <a:t>Two of the central characteristics of a great development environment include the fact that it should be: </a:t>
            </a:r>
          </a:p>
          <a:p>
            <a:pPr lvl="1"/>
            <a:r>
              <a:rPr lang="en-US" sz="1800" b="1" dirty="0"/>
              <a:t>ISOLATED</a:t>
            </a:r>
            <a:r>
              <a:rPr lang="en-US" sz="1800" dirty="0"/>
              <a:t>: The environment should work the same if the host OS is WINDOWS, Mac, Linux, Ubuntu, CENTOS…whatever. The idea is that the environment exists </a:t>
            </a:r>
            <a:r>
              <a:rPr lang="en-US" sz="1800" i="1" dirty="0"/>
              <a:t>completely independent</a:t>
            </a:r>
            <a:r>
              <a:rPr lang="en-US" sz="1800" dirty="0"/>
              <a:t> of the host machine in a way that allows my environment on my MAC to be the same as any other developer’s environment on a WINDOWS machine. .</a:t>
            </a:r>
          </a:p>
          <a:p>
            <a:pPr lvl="1"/>
            <a:r>
              <a:rPr lang="en-US" sz="1800" b="1" dirty="0"/>
              <a:t>REPEATABLE:</a:t>
            </a:r>
            <a:r>
              <a:rPr lang="en-US" sz="1800" dirty="0"/>
              <a:t> Every developer on the team must be able to recreate the same environment on their host machines without any variations (including differences in packages, versions, </a:t>
            </a:r>
            <a:r>
              <a:rPr lang="en-US" sz="1800" dirty="0" err="1"/>
              <a:t>etc</a:t>
            </a:r>
            <a:r>
              <a:rPr lang="en-US" sz="1800" dirty="0"/>
              <a:t>). </a:t>
            </a:r>
          </a:p>
          <a:p>
            <a:r>
              <a:rPr lang="en-US" i="1" dirty="0"/>
              <a:t>The easiest way to make this happen is to keep your development environment as code as much as possible.</a:t>
            </a:r>
          </a:p>
        </p:txBody>
      </p:sp>
      <p:pic>
        <p:nvPicPr>
          <p:cNvPr id="4" name="Picture 3">
            <a:extLst>
              <a:ext uri="{FF2B5EF4-FFF2-40B4-BE49-F238E27FC236}">
                <a16:creationId xmlns:a16="http://schemas.microsoft.com/office/drawing/2014/main" id="{16D82804-F58E-AD4E-A0D0-BBAD24F4C5C5}"/>
              </a:ext>
            </a:extLst>
          </p:cNvPr>
          <p:cNvPicPr>
            <a:picLocks noChangeAspect="1"/>
          </p:cNvPicPr>
          <p:nvPr/>
        </p:nvPicPr>
        <p:blipFill>
          <a:blip r:embed="rId2"/>
          <a:stretch>
            <a:fillRect/>
          </a:stretch>
        </p:blipFill>
        <p:spPr>
          <a:xfrm>
            <a:off x="8506611" y="955423"/>
            <a:ext cx="2400594" cy="2147010"/>
          </a:xfrm>
          <a:prstGeom prst="rect">
            <a:avLst/>
          </a:prstGeom>
        </p:spPr>
      </p:pic>
    </p:spTree>
    <p:extLst>
      <p:ext uri="{BB962C8B-B14F-4D97-AF65-F5344CB8AC3E}">
        <p14:creationId xmlns:p14="http://schemas.microsoft.com/office/powerpoint/2010/main" val="860785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D82A6-F65A-B947-8738-9F38D769940B}"/>
              </a:ext>
            </a:extLst>
          </p:cNvPr>
          <p:cNvSpPr>
            <a:spLocks noGrp="1"/>
          </p:cNvSpPr>
          <p:nvPr>
            <p:ph type="title"/>
          </p:nvPr>
        </p:nvSpPr>
        <p:spPr/>
        <p:txBody>
          <a:bodyPr/>
          <a:lstStyle/>
          <a:p>
            <a:r>
              <a:rPr lang="en-US" dirty="0"/>
              <a:t>Development environments</a:t>
            </a:r>
          </a:p>
        </p:txBody>
      </p:sp>
      <p:sp>
        <p:nvSpPr>
          <p:cNvPr id="3" name="Content Placeholder 2">
            <a:extLst>
              <a:ext uri="{FF2B5EF4-FFF2-40B4-BE49-F238E27FC236}">
                <a16:creationId xmlns:a16="http://schemas.microsoft.com/office/drawing/2014/main" id="{7C0FD72E-7C70-AA42-87BF-4DCF2B4790CC}"/>
              </a:ext>
            </a:extLst>
          </p:cNvPr>
          <p:cNvSpPr>
            <a:spLocks noGrp="1"/>
          </p:cNvSpPr>
          <p:nvPr>
            <p:ph idx="1"/>
          </p:nvPr>
        </p:nvSpPr>
        <p:spPr/>
        <p:txBody>
          <a:bodyPr/>
          <a:lstStyle/>
          <a:p>
            <a:r>
              <a:rPr lang="en-US" dirty="0"/>
              <a:t>So the idea behind these development environments in our workflow is to make it as easy as possible for our developers to create an accurate code base to work on our production server. </a:t>
            </a:r>
          </a:p>
          <a:p>
            <a:r>
              <a:rPr lang="en-US" dirty="0"/>
              <a:t>With an accurate snap shot of what our production server looks like AND a remote host we can easily create a development environment that allows us to develop an application and get an exact look at how it will behave upon deployment. </a:t>
            </a:r>
          </a:p>
          <a:p>
            <a:r>
              <a:rPr lang="en-US" dirty="0"/>
              <a:t>This is the </a:t>
            </a:r>
            <a:r>
              <a:rPr lang="en-US" b="1" dirty="0"/>
              <a:t>isolation</a:t>
            </a:r>
            <a:r>
              <a:rPr lang="en-US" dirty="0"/>
              <a:t> characteristic: the development environment must not, in any way shape or form, be influenced by or have anything to do with the underlying </a:t>
            </a:r>
            <a:r>
              <a:rPr lang="en-US" b="1" dirty="0"/>
              <a:t>host</a:t>
            </a:r>
            <a:r>
              <a:rPr lang="en-US" dirty="0"/>
              <a:t> environment. For obvious reasons- if the host environment interferes in any way with the virtual development environment then we might have issues upon deployment to production.</a:t>
            </a:r>
          </a:p>
          <a:p>
            <a:r>
              <a:rPr lang="en-US" dirty="0"/>
              <a:t>So for the next few slides we’ll get a brief overview of how Vagrant isolates itself from the underlying host environment.</a:t>
            </a:r>
          </a:p>
        </p:txBody>
      </p:sp>
      <p:pic>
        <p:nvPicPr>
          <p:cNvPr id="4" name="Picture 3">
            <a:extLst>
              <a:ext uri="{FF2B5EF4-FFF2-40B4-BE49-F238E27FC236}">
                <a16:creationId xmlns:a16="http://schemas.microsoft.com/office/drawing/2014/main" id="{B22840CE-A907-284C-9E23-9138CD9073E5}"/>
              </a:ext>
            </a:extLst>
          </p:cNvPr>
          <p:cNvPicPr>
            <a:picLocks noChangeAspect="1"/>
          </p:cNvPicPr>
          <p:nvPr/>
        </p:nvPicPr>
        <p:blipFill>
          <a:blip r:embed="rId2"/>
          <a:stretch>
            <a:fillRect/>
          </a:stretch>
        </p:blipFill>
        <p:spPr>
          <a:xfrm>
            <a:off x="7359662" y="702156"/>
            <a:ext cx="2564083" cy="1489281"/>
          </a:xfrm>
          <a:prstGeom prst="rect">
            <a:avLst/>
          </a:prstGeom>
        </p:spPr>
      </p:pic>
    </p:spTree>
    <p:extLst>
      <p:ext uri="{BB962C8B-B14F-4D97-AF65-F5344CB8AC3E}">
        <p14:creationId xmlns:p14="http://schemas.microsoft.com/office/powerpoint/2010/main" val="191485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1A052-1625-5642-90EC-CA76A4C2309B}"/>
              </a:ext>
            </a:extLst>
          </p:cNvPr>
          <p:cNvSpPr>
            <a:spLocks noGrp="1"/>
          </p:cNvSpPr>
          <p:nvPr>
            <p:ph type="title"/>
          </p:nvPr>
        </p:nvSpPr>
        <p:spPr>
          <a:xfrm>
            <a:off x="581191" y="725212"/>
            <a:ext cx="11029616" cy="450959"/>
          </a:xfrm>
        </p:spPr>
        <p:txBody>
          <a:bodyPr>
            <a:normAutofit fontScale="90000"/>
          </a:bodyPr>
          <a:lstStyle/>
          <a:p>
            <a:r>
              <a:rPr lang="en-US" dirty="0"/>
              <a:t>Isolating vagrant images</a:t>
            </a:r>
          </a:p>
        </p:txBody>
      </p:sp>
      <p:sp>
        <p:nvSpPr>
          <p:cNvPr id="3" name="Content Placeholder 2">
            <a:extLst>
              <a:ext uri="{FF2B5EF4-FFF2-40B4-BE49-F238E27FC236}">
                <a16:creationId xmlns:a16="http://schemas.microsoft.com/office/drawing/2014/main" id="{99D3DBDB-60B0-4748-9319-C0CDCE8E7896}"/>
              </a:ext>
            </a:extLst>
          </p:cNvPr>
          <p:cNvSpPr>
            <a:spLocks noGrp="1"/>
          </p:cNvSpPr>
          <p:nvPr>
            <p:ph idx="1"/>
          </p:nvPr>
        </p:nvSpPr>
        <p:spPr>
          <a:xfrm>
            <a:off x="136635" y="1258297"/>
            <a:ext cx="11474172" cy="5478833"/>
          </a:xfrm>
        </p:spPr>
        <p:txBody>
          <a:bodyPr>
            <a:normAutofit/>
          </a:bodyPr>
          <a:lstStyle/>
          <a:p>
            <a:r>
              <a:rPr lang="en-US" sz="2400" b="1" dirty="0"/>
              <a:t>Virtual Machines start at BARE METAL</a:t>
            </a:r>
          </a:p>
          <a:p>
            <a:pPr lvl="1"/>
            <a:r>
              <a:rPr lang="en-US" sz="2000" dirty="0"/>
              <a:t>So let’s start at the base of our host machine, call it the “bare metal” layer of our operating system; the physical hardware that makes your computer a, well…computer.  These are the circuits, wires, electricity, and Skynet AI that make up your computer.  Fundamentally this is the same stuff that exists on a MAC, a PC, or a LINUX desktop</a:t>
            </a:r>
          </a:p>
          <a:p>
            <a:pPr lvl="1"/>
            <a:r>
              <a:rPr lang="en-US" sz="2000" dirty="0"/>
              <a:t>Next up we have the HOST Operating system which uses the wires, capacitors, electricity, </a:t>
            </a:r>
            <a:r>
              <a:rPr lang="en-US" sz="2000" dirty="0" err="1"/>
              <a:t>etc</a:t>
            </a:r>
            <a:r>
              <a:rPr lang="en-US" sz="2000" dirty="0"/>
              <a:t> to run the operating system of the computer.  This is why we have </a:t>
            </a:r>
            <a:r>
              <a:rPr lang="en-US" sz="2000" b="1" i="1" dirty="0"/>
              <a:t>windows</a:t>
            </a:r>
            <a:r>
              <a:rPr lang="en-US" sz="2000" dirty="0"/>
              <a:t> machines and </a:t>
            </a:r>
            <a:r>
              <a:rPr lang="en-US" sz="2000" b="1" i="1" dirty="0"/>
              <a:t>MAC</a:t>
            </a:r>
            <a:r>
              <a:rPr lang="en-US" sz="2000" dirty="0"/>
              <a:t> machines.</a:t>
            </a:r>
          </a:p>
          <a:p>
            <a:pPr lvl="1"/>
            <a:r>
              <a:rPr lang="en-US" sz="2000" dirty="0"/>
              <a:t>Next up let’s add another layer of software to this- a </a:t>
            </a:r>
            <a:r>
              <a:rPr lang="en-US" sz="2000" i="1" dirty="0"/>
              <a:t>virtualization layer</a:t>
            </a:r>
            <a:r>
              <a:rPr lang="en-US" sz="2000" dirty="0"/>
              <a:t> that we’ll call the </a:t>
            </a:r>
            <a:r>
              <a:rPr lang="en-US" sz="2000" b="1" dirty="0"/>
              <a:t>Hypervisor. </a:t>
            </a:r>
            <a:r>
              <a:rPr lang="en-US" sz="2000" dirty="0"/>
              <a:t>What the hypervisor is doing is using resources from the bare metal computer to run a</a:t>
            </a:r>
            <a:r>
              <a:rPr lang="en-US" sz="2000" i="1" dirty="0"/>
              <a:t> virtual</a:t>
            </a:r>
            <a:r>
              <a:rPr lang="en-US" sz="2000" dirty="0"/>
              <a:t> operating system– so you can have a windows machine OS using MAC components to run on a MAC.</a:t>
            </a:r>
          </a:p>
          <a:p>
            <a:pPr lvl="1"/>
            <a:r>
              <a:rPr lang="en-US" sz="2000" dirty="0"/>
              <a:t> With Vagrant </a:t>
            </a:r>
            <a:r>
              <a:rPr lang="en-US" sz="2000" i="1" dirty="0"/>
              <a:t>what is happening is we are using this Hypervisor to create a new OS on our HOST machine</a:t>
            </a:r>
            <a:r>
              <a:rPr lang="en-US" sz="2000" dirty="0"/>
              <a:t>. This allows us almost </a:t>
            </a:r>
            <a:r>
              <a:rPr lang="en-US" sz="2000" b="1" dirty="0"/>
              <a:t>complete</a:t>
            </a:r>
            <a:r>
              <a:rPr lang="en-US" sz="2000" dirty="0"/>
              <a:t> </a:t>
            </a:r>
            <a:r>
              <a:rPr lang="en-US" sz="2000" b="1" dirty="0"/>
              <a:t>isolation</a:t>
            </a:r>
            <a:r>
              <a:rPr lang="en-US" sz="2000" dirty="0"/>
              <a:t> from the underlying Operating System on the HOST. Basically think of it as a virtualization layer that is bypassing the host operating system and using the components (capacitors, wires, </a:t>
            </a:r>
            <a:r>
              <a:rPr lang="en-US" sz="2000" dirty="0" err="1"/>
              <a:t>etc</a:t>
            </a:r>
            <a:r>
              <a:rPr lang="en-US" sz="2000" dirty="0"/>
              <a:t>) of the underlying computer to build it’s own OS</a:t>
            </a:r>
          </a:p>
        </p:txBody>
      </p:sp>
    </p:spTree>
    <p:extLst>
      <p:ext uri="{BB962C8B-B14F-4D97-AF65-F5344CB8AC3E}">
        <p14:creationId xmlns:p14="http://schemas.microsoft.com/office/powerpoint/2010/main" val="34282391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7F81E-7CDB-504D-8792-9D3267420239}"/>
              </a:ext>
            </a:extLst>
          </p:cNvPr>
          <p:cNvSpPr>
            <a:spLocks noGrp="1"/>
          </p:cNvSpPr>
          <p:nvPr>
            <p:ph type="title"/>
          </p:nvPr>
        </p:nvSpPr>
        <p:spPr/>
        <p:txBody>
          <a:bodyPr/>
          <a:lstStyle/>
          <a:p>
            <a:r>
              <a:rPr lang="en-US" dirty="0"/>
              <a:t>Virtual machine images</a:t>
            </a:r>
          </a:p>
        </p:txBody>
      </p:sp>
      <p:pic>
        <p:nvPicPr>
          <p:cNvPr id="4" name="Picture 3">
            <a:extLst>
              <a:ext uri="{FF2B5EF4-FFF2-40B4-BE49-F238E27FC236}">
                <a16:creationId xmlns:a16="http://schemas.microsoft.com/office/drawing/2014/main" id="{0D2B4960-CCDD-0E4B-A28A-CA26470F76AD}"/>
              </a:ext>
            </a:extLst>
          </p:cNvPr>
          <p:cNvPicPr>
            <a:picLocks noChangeAspect="1"/>
          </p:cNvPicPr>
          <p:nvPr/>
        </p:nvPicPr>
        <p:blipFill>
          <a:blip r:embed="rId2"/>
          <a:stretch>
            <a:fillRect/>
          </a:stretch>
        </p:blipFill>
        <p:spPr>
          <a:xfrm>
            <a:off x="3377821" y="2345844"/>
            <a:ext cx="4013200" cy="3810000"/>
          </a:xfrm>
          <a:prstGeom prst="rect">
            <a:avLst/>
          </a:prstGeom>
        </p:spPr>
      </p:pic>
    </p:spTree>
    <p:extLst>
      <p:ext uri="{BB962C8B-B14F-4D97-AF65-F5344CB8AC3E}">
        <p14:creationId xmlns:p14="http://schemas.microsoft.com/office/powerpoint/2010/main" val="138325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28F70-892E-CD4A-A869-3A91C4825A6D}"/>
              </a:ext>
            </a:extLst>
          </p:cNvPr>
          <p:cNvSpPr>
            <a:spLocks noGrp="1"/>
          </p:cNvSpPr>
          <p:nvPr>
            <p:ph type="title"/>
          </p:nvPr>
        </p:nvSpPr>
        <p:spPr/>
        <p:txBody>
          <a:bodyPr/>
          <a:lstStyle/>
          <a:p>
            <a:r>
              <a:rPr lang="en-US" dirty="0"/>
              <a:t>Virtual machine advantages</a:t>
            </a:r>
          </a:p>
        </p:txBody>
      </p:sp>
      <p:sp>
        <p:nvSpPr>
          <p:cNvPr id="3" name="Content Placeholder 2">
            <a:extLst>
              <a:ext uri="{FF2B5EF4-FFF2-40B4-BE49-F238E27FC236}">
                <a16:creationId xmlns:a16="http://schemas.microsoft.com/office/drawing/2014/main" id="{D2AC3EC2-D8A1-1640-A074-FB3D8D46EC72}"/>
              </a:ext>
            </a:extLst>
          </p:cNvPr>
          <p:cNvSpPr>
            <a:spLocks noGrp="1"/>
          </p:cNvSpPr>
          <p:nvPr>
            <p:ph idx="1"/>
          </p:nvPr>
        </p:nvSpPr>
        <p:spPr/>
        <p:txBody>
          <a:bodyPr/>
          <a:lstStyle/>
          <a:p>
            <a:r>
              <a:rPr lang="en-US" dirty="0"/>
              <a:t>Multiple operating systems can run on the same machine</a:t>
            </a:r>
          </a:p>
          <a:p>
            <a:r>
              <a:rPr lang="en-US" dirty="0"/>
              <a:t>Maintenance and Recovery were easy in case of failure conditions</a:t>
            </a:r>
          </a:p>
          <a:p>
            <a:r>
              <a:rPr lang="en-US" dirty="0"/>
              <a:t>Total cost of ownership was also less due to the reduced need for infrastructure</a:t>
            </a:r>
          </a:p>
          <a:p>
            <a:endParaRPr lang="en-US" dirty="0"/>
          </a:p>
        </p:txBody>
      </p:sp>
    </p:spTree>
    <p:extLst>
      <p:ext uri="{BB962C8B-B14F-4D97-AF65-F5344CB8AC3E}">
        <p14:creationId xmlns:p14="http://schemas.microsoft.com/office/powerpoint/2010/main" val="264011637"/>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242541"/>
      </a:dk2>
      <a:lt2>
        <a:srgbClr val="E2E3E8"/>
      </a:lt2>
      <a:accent1>
        <a:srgbClr val="B79E2C"/>
      </a:accent1>
      <a:accent2>
        <a:srgbClr val="C96623"/>
      </a:accent2>
      <a:accent3>
        <a:srgbClr val="DB3538"/>
      </a:accent3>
      <a:accent4>
        <a:srgbClr val="C9236B"/>
      </a:accent4>
      <a:accent5>
        <a:srgbClr val="DB35C2"/>
      </a:accent5>
      <a:accent6>
        <a:srgbClr val="9D23C9"/>
      </a:accent6>
      <a:hlink>
        <a:srgbClr val="BF3F96"/>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11699</TotalTime>
  <Words>1439</Words>
  <Application>Microsoft Macintosh PowerPoint</Application>
  <PresentationFormat>Widescreen</PresentationFormat>
  <Paragraphs>80</Paragraphs>
  <Slides>15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Calibri</vt:lpstr>
      <vt:lpstr>Gill Sans MT</vt:lpstr>
      <vt:lpstr>Wingdings 2</vt:lpstr>
      <vt:lpstr>DividendVTI</vt:lpstr>
      <vt:lpstr>Accelebrate Vagrant and Docker</vt:lpstr>
      <vt:lpstr>About the instructor</vt:lpstr>
      <vt:lpstr>Intro to Vagrant</vt:lpstr>
      <vt:lpstr>Intro to vagrant (continued)</vt:lpstr>
      <vt:lpstr>A word on development environments</vt:lpstr>
      <vt:lpstr>Development environments</vt:lpstr>
      <vt:lpstr>Isolating vagrant images</vt:lpstr>
      <vt:lpstr>Virtual machine images</vt:lpstr>
      <vt:lpstr>Virtual machine advantages</vt:lpstr>
      <vt:lpstr>Virtual machine disadvantages</vt:lpstr>
      <vt:lpstr>Containerization (what we do with docker)</vt:lpstr>
      <vt:lpstr>Containerization</vt:lpstr>
      <vt:lpstr>Containerization</vt:lpstr>
      <vt:lpstr>Development Environments </vt:lpstr>
      <vt:lpstr>Vagrant providers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Accelebrate Vagrant and Docker</dc:title>
  <dc:creator>Pombeiro, Fernando</dc:creator>
  <cp:lastModifiedBy>Pombeiro, Fernando</cp:lastModifiedBy>
  <cp:revision>23</cp:revision>
  <dcterms:created xsi:type="dcterms:W3CDTF">2019-08-17T13:47:19Z</dcterms:created>
  <dcterms:modified xsi:type="dcterms:W3CDTF">2019-09-01T16:00:48Z</dcterms:modified>
</cp:coreProperties>
</file>